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</p:sldMasterIdLst>
  <p:notesMasterIdLst>
    <p:notesMasterId r:id="rId15"/>
  </p:notesMasterIdLst>
  <p:handoutMasterIdLst>
    <p:handoutMasterId r:id="rId16"/>
  </p:handoutMasterIdLst>
  <p:sldIdLst>
    <p:sldId id="260" r:id="rId2"/>
    <p:sldId id="393" r:id="rId3"/>
    <p:sldId id="389" r:id="rId4"/>
    <p:sldId id="390" r:id="rId5"/>
    <p:sldId id="392" r:id="rId6"/>
    <p:sldId id="391" r:id="rId7"/>
    <p:sldId id="394" r:id="rId8"/>
    <p:sldId id="396" r:id="rId9"/>
    <p:sldId id="397" r:id="rId10"/>
    <p:sldId id="398" r:id="rId11"/>
    <p:sldId id="399" r:id="rId12"/>
    <p:sldId id="400" r:id="rId13"/>
    <p:sldId id="265" r:id="rId14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ислав Вячеславович Габуев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F497D"/>
    <a:srgbClr val="66CCFF"/>
    <a:srgbClr val="FFCC66"/>
    <a:srgbClr val="BEFC24"/>
    <a:srgbClr val="95DAF9"/>
    <a:srgbClr val="5DD5FF"/>
    <a:srgbClr val="B7E6FB"/>
    <a:srgbClr val="EBFBFF"/>
    <a:srgbClr val="063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5673" autoAdjust="0"/>
  </p:normalViewPr>
  <p:slideViewPr>
    <p:cSldViewPr snapToGrid="0">
      <p:cViewPr>
        <p:scale>
          <a:sx n="100" d="100"/>
          <a:sy n="100" d="100"/>
        </p:scale>
        <p:origin x="150" y="3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3F8F2E-33C1-4CB5-AB37-50755744EA21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639B06-8E66-45E6-AD84-78CFFC7DA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0F0B6-DC37-42C8-978D-0561A88B2D66}" type="datetimeFigureOut">
              <a:rPr lang="ru-RU"/>
              <a:pPr>
                <a:defRPr/>
              </a:pPr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EB299F-57A7-4AB9-9DD0-B59069498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31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52B54-E1B9-4EF7-B702-CBCB767FA6F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9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7D437-A1AB-4A07-BF6A-EB4522BECF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8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764588" y="5876925"/>
            <a:ext cx="2925762" cy="1397000"/>
          </a:xfr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2D85AC5D-622A-4A13-AB5C-0061737F9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/>
          <p:cNvSpPr/>
          <p:nvPr userDrawn="1"/>
        </p:nvSpPr>
        <p:spPr>
          <a:xfrm>
            <a:off x="0" y="0"/>
            <a:ext cx="7627938" cy="637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311150"/>
            <a:ext cx="23352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1600" y="230188"/>
            <a:ext cx="1692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1271481"/>
            <a:ext cx="3383280" cy="108591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1F497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03293"/>
            <a:ext cx="3398520" cy="373240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9BBE-ADCE-4E91-B959-59877A49D490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>
            <a:off x="7391400" y="6032500"/>
            <a:ext cx="4800600" cy="8255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86675" y="6235700"/>
            <a:ext cx="2565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48913" y="6184900"/>
            <a:ext cx="1692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6015278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B69D6AE0-094E-46AB-BA94-B7A1A8B8BC94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9763125" y="0"/>
            <a:ext cx="24288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801225" y="230188"/>
            <a:ext cx="2336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23488" y="774700"/>
            <a:ext cx="1692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9"/>
          <p:cNvSpPr/>
          <p:nvPr userDrawn="1"/>
        </p:nvSpPr>
        <p:spPr>
          <a:xfrm>
            <a:off x="92075" y="0"/>
            <a:ext cx="9671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9612" y="1347483"/>
            <a:ext cx="7097957" cy="5120563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0" y="124406"/>
            <a:ext cx="5188180" cy="640101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9305-7E29-413F-B46D-41FFA2A460D6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7650" y="6467475"/>
            <a:ext cx="2925763" cy="1397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1E1CDF-8D7D-4949-89D1-E6F88BA84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1314449"/>
            <a:ext cx="2628900" cy="418147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1314450"/>
            <a:ext cx="7734300" cy="4800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5591-F40E-422C-A5A1-7D344C1DA38D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1313" y="6548438"/>
            <a:ext cx="2927350" cy="139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96BB-4CF3-48F5-A12F-1F31613FD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311150"/>
            <a:ext cx="23352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0988" y="230188"/>
            <a:ext cx="1692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0"/>
            <a:ext cx="7379042" cy="10801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39" y="1239477"/>
            <a:ext cx="10753725" cy="52125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E225-0209-4910-BA04-91251ED594BE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0850" y="311150"/>
            <a:ext cx="23352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40988" y="230188"/>
            <a:ext cx="1692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0"/>
            <a:ext cx="7715249" cy="108013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39" y="1239477"/>
            <a:ext cx="10753725" cy="52125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2EE0-9282-468B-B867-E4C65D261FC7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/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3099-F055-4415-9FCE-386CE70557E6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C0F8-A720-4B78-AED2-6B827B2D3E2C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B956-CB7C-473B-8A91-3604F12A6873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4588" y="5876925"/>
            <a:ext cx="2925762" cy="139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75DA-4FCE-4C68-B117-9A67C0E32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439C-B15D-4848-B45B-0590357C199E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7650" y="6448425"/>
            <a:ext cx="2925763" cy="139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9A51-DAFA-486C-8D1A-EF58BD62D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71B6-72D7-4626-AA8C-5624D1E6BD98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/>
          <p:cNvSpPr/>
          <p:nvPr userDrawn="1"/>
        </p:nvSpPr>
        <p:spPr>
          <a:xfrm>
            <a:off x="0" y="0"/>
            <a:ext cx="7627938" cy="637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311150"/>
            <a:ext cx="23352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1600" y="230188"/>
            <a:ext cx="1692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7"/>
          <p:cNvCxnSpPr>
            <a:cxnSpLocks/>
          </p:cNvCxnSpPr>
          <p:nvPr userDrawn="1"/>
        </p:nvCxnSpPr>
        <p:spPr>
          <a:xfrm>
            <a:off x="7537450" y="1065213"/>
            <a:ext cx="4662488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1"/>
          <p:cNvCxnSpPr>
            <a:cxnSpLocks/>
          </p:cNvCxnSpPr>
          <p:nvPr userDrawn="1"/>
        </p:nvCxnSpPr>
        <p:spPr>
          <a:xfrm>
            <a:off x="0" y="1065213"/>
            <a:ext cx="7615238" cy="0"/>
          </a:xfrm>
          <a:prstGeom prst="line">
            <a:avLst/>
          </a:prstGeom>
          <a:ln w="28575">
            <a:solidFill>
              <a:srgbClr val="1F497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1226" y="1410792"/>
            <a:ext cx="3383280" cy="108591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42" y="1399843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5804" y="2642604"/>
            <a:ext cx="3398520" cy="39045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9EAD-A71F-47C0-B64B-117EF1F10503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0"/>
            <a:ext cx="12192000" cy="1031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9613" y="12700"/>
            <a:ext cx="6977062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1347788"/>
            <a:ext cx="10753725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2325" y="6548438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079B38-2122-4D87-AB6A-330114BF6BA1}" type="datetime1">
              <a:rPr lang="en-US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48438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67475"/>
            <a:ext cx="2925763" cy="1397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A2F797-CCE3-4777-9B0C-CD2FE9A52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Рисунок 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889875" y="311150"/>
            <a:ext cx="23352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5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0260013" y="230188"/>
            <a:ext cx="1692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kern="1200" spc="-12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6075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74474" y="2467155"/>
            <a:ext cx="9787776" cy="128509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Управление нормативно-справочной информацией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Рисунок 5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109538" y="130175"/>
            <a:ext cx="27971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907" y="5736386"/>
            <a:ext cx="3552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3"/>
          <p:cNvSpPr>
            <a:spLocks/>
          </p:cNvSpPr>
          <p:nvPr/>
        </p:nvSpPr>
        <p:spPr bwMode="auto">
          <a:xfrm>
            <a:off x="5892800" y="4424363"/>
            <a:ext cx="61087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Хайруллин А.Ф.</a:t>
            </a:r>
            <a:b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Директор по развитию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PLM-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систем </a:t>
            </a:r>
            <a:b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ООО «Алмаз-Антей управленческое консультирование»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7967" y="315913"/>
            <a:ext cx="2254483" cy="101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10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Предложения в протокол заседания ТК 482 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5278432" y="3526305"/>
            <a:ext cx="81756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endParaRPr lang="ru-RU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20662" y="1158182"/>
            <a:ext cx="115617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2</a:t>
            </a:r>
            <a:r>
              <a:rPr lang="en-US" sz="2000" b="1" dirty="0" smtClean="0">
                <a:solidFill>
                  <a:srgbClr val="1F497D"/>
                </a:solidFill>
                <a:latin typeface="Century Gothic" pitchFamily="34" charset="0"/>
              </a:rPr>
              <a:t>. 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Инициировать создание общедоступного информационного ресурса с кодификатором организаций-разработчиков с присвоением альтернативного цифрового кода организации-разработчику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369638" y="3100100"/>
            <a:ext cx="6555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XXXX</a:t>
            </a:r>
            <a:r>
              <a:rPr lang="ru-RU" sz="3200" b="1" dirty="0" smtClean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АВГБ</a:t>
            </a:r>
            <a:r>
              <a:rPr lang="ru-RU" sz="3200" b="1" dirty="0" smtClean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ZZZZZZZZZQ</a:t>
            </a:r>
            <a:endParaRPr lang="ru-RU" sz="32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387103" y="5014625"/>
            <a:ext cx="6555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XXXX</a:t>
            </a:r>
            <a:r>
              <a:rPr lang="ru-RU" sz="3200" b="1" dirty="0" smtClean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1657</a:t>
            </a:r>
            <a:r>
              <a:rPr lang="ru-RU" sz="3200" b="1" dirty="0" smtClean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ZZZZZZZZZQ</a:t>
            </a:r>
            <a:endParaRPr lang="ru-RU" sz="32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11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Предложения в протокол заседания ТК 482 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20662" y="1158182"/>
            <a:ext cx="11561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3</a:t>
            </a:r>
            <a:r>
              <a:rPr lang="en-US" sz="2000" b="1" dirty="0" smtClean="0">
                <a:solidFill>
                  <a:srgbClr val="1F497D"/>
                </a:solidFill>
                <a:latin typeface="Century Gothic" pitchFamily="34" charset="0"/>
              </a:rPr>
              <a:t>. 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Инициировать создание АСУ НСИ государственного уровня на примере крепежных изделий с последующей отменой стандартов по ОКС 21.060 «Крепежные изделия» 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4" y="2094636"/>
            <a:ext cx="5871691" cy="435378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Стрелка вправо 9"/>
          <p:cNvSpPr/>
          <p:nvPr/>
        </p:nvSpPr>
        <p:spPr>
          <a:xfrm>
            <a:off x="6244522" y="3562349"/>
            <a:ext cx="752001" cy="4857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137400" y="2232593"/>
            <a:ext cx="4645025" cy="3496793"/>
            <a:chOff x="7137400" y="2232593"/>
            <a:chExt cx="4645025" cy="3496793"/>
          </a:xfrm>
        </p:grpSpPr>
        <p:pic>
          <p:nvPicPr>
            <p:cNvPr id="2050" name="Picture 2" descr="https://phonoteka.org/uploads/posts/2021-05/1620116513_45-phonoteka_org-p-baza-dannikh-fon-5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400" y="2632703"/>
              <a:ext cx="4645025" cy="3096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8564562" y="2232593"/>
              <a:ext cx="1931988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1F497D"/>
                  </a:solidFill>
                  <a:latin typeface="Century Gothic" pitchFamily="34" charset="0"/>
                </a:rPr>
                <a:t>АСУ НСИ РФ</a:t>
              </a:r>
              <a:endParaRPr lang="ru-RU" sz="20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7916464" y="4328680"/>
              <a:ext cx="7389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Century Gothic" pitchFamily="34" charset="0"/>
                </a:rPr>
                <a:t>Крепеж</a:t>
              </a:r>
              <a:endParaRPr lang="ru-RU" sz="11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8190704" y="3387719"/>
              <a:ext cx="10675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Материалы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10709273" y="3387719"/>
              <a:ext cx="4798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ЭКБ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17" name="TextBox 2"/>
            <p:cNvSpPr txBox="1">
              <a:spLocks noChangeArrowheads="1"/>
            </p:cNvSpPr>
            <p:nvPr/>
          </p:nvSpPr>
          <p:spPr bwMode="auto">
            <a:xfrm>
              <a:off x="10147300" y="4323485"/>
              <a:ext cx="12037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Инструмент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9134474" y="3636394"/>
              <a:ext cx="132397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Производители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9894688" y="2674795"/>
              <a:ext cx="129440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Оборудование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9239249" y="2825862"/>
              <a:ext cx="4494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РТИ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7410050" y="2742792"/>
              <a:ext cx="146566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Комплектующие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12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Предложения в протокол заседания ТК 482 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20662" y="1158182"/>
            <a:ext cx="115617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4</a:t>
            </a:r>
            <a:r>
              <a:rPr lang="en-US" sz="2000" b="1" dirty="0" smtClean="0">
                <a:solidFill>
                  <a:srgbClr val="1F497D"/>
                </a:solidFill>
                <a:latin typeface="Century Gothic" pitchFamily="34" charset="0"/>
              </a:rPr>
              <a:t>. 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Выступить с предложением рассматривать систему каталогизации предметов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снабжения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для федеральных государственных нужд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в части классов 5305, 5306, 5307, 5310, 5315, 5320 как составную часть АСУ НСИ РФ 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137400" y="2718368"/>
            <a:ext cx="4645025" cy="3496793"/>
            <a:chOff x="7137400" y="2232593"/>
            <a:chExt cx="4645025" cy="3496793"/>
          </a:xfrm>
        </p:grpSpPr>
        <p:pic>
          <p:nvPicPr>
            <p:cNvPr id="23" name="Picture 2" descr="https://phonoteka.org/uploads/posts/2021-05/1620116513_45-phonoteka_org-p-baza-dannikh-fon-5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400" y="2632703"/>
              <a:ext cx="4645025" cy="3096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8564562" y="2232593"/>
              <a:ext cx="1931988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1F497D"/>
                  </a:solidFill>
                  <a:latin typeface="Century Gothic" pitchFamily="34" charset="0"/>
                </a:rPr>
                <a:t>АСУ НСИ РФ</a:t>
              </a:r>
              <a:endParaRPr lang="ru-RU" sz="20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7916464" y="4328680"/>
              <a:ext cx="7389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Century Gothic" pitchFamily="34" charset="0"/>
                </a:rPr>
                <a:t>Крепеж</a:t>
              </a:r>
              <a:endParaRPr lang="ru-RU" sz="11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8190704" y="3387719"/>
              <a:ext cx="10675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Материалы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29" name="TextBox 2"/>
            <p:cNvSpPr txBox="1">
              <a:spLocks noChangeArrowheads="1"/>
            </p:cNvSpPr>
            <p:nvPr/>
          </p:nvSpPr>
          <p:spPr bwMode="auto">
            <a:xfrm>
              <a:off x="10709273" y="3387719"/>
              <a:ext cx="4798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ЭКБ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30" name="TextBox 2"/>
            <p:cNvSpPr txBox="1">
              <a:spLocks noChangeArrowheads="1"/>
            </p:cNvSpPr>
            <p:nvPr/>
          </p:nvSpPr>
          <p:spPr bwMode="auto">
            <a:xfrm>
              <a:off x="10147300" y="4323485"/>
              <a:ext cx="12037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Инструмент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9134474" y="3636394"/>
              <a:ext cx="132397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Производители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32" name="TextBox 2"/>
            <p:cNvSpPr txBox="1">
              <a:spLocks noChangeArrowheads="1"/>
            </p:cNvSpPr>
            <p:nvPr/>
          </p:nvSpPr>
          <p:spPr bwMode="auto">
            <a:xfrm>
              <a:off x="9894688" y="2674795"/>
              <a:ext cx="129440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Оборудование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33" name="TextBox 2"/>
            <p:cNvSpPr txBox="1">
              <a:spLocks noChangeArrowheads="1"/>
            </p:cNvSpPr>
            <p:nvPr/>
          </p:nvSpPr>
          <p:spPr bwMode="auto">
            <a:xfrm>
              <a:off x="9239249" y="2825862"/>
              <a:ext cx="4494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РТИ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7410050" y="2742792"/>
              <a:ext cx="146566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rgbClr val="1F497D"/>
                  </a:solidFill>
                  <a:latin typeface="Century Gothic" pitchFamily="34" charset="0"/>
                </a:rPr>
                <a:t>Комплектующие</a:t>
              </a:r>
              <a:endParaRPr lang="ru-RU" sz="1100" b="1" dirty="0">
                <a:solidFill>
                  <a:srgbClr val="1F497D"/>
                </a:solidFill>
                <a:latin typeface="Century Gothic" pitchFamily="34" charset="0"/>
              </a:endParaRPr>
            </a:p>
          </p:txBody>
        </p:sp>
      </p:grpSp>
      <p:sp>
        <p:nvSpPr>
          <p:cNvPr id="5" name="Равнобедренный треугольник 4"/>
          <p:cNvSpPr/>
          <p:nvPr/>
        </p:nvSpPr>
        <p:spPr>
          <a:xfrm rot="5400000">
            <a:off x="3029182" y="1690157"/>
            <a:ext cx="2142907" cy="7489178"/>
          </a:xfrm>
          <a:prstGeom prst="triangle">
            <a:avLst/>
          </a:prstGeom>
          <a:gradFill flip="none" rotWithShape="1">
            <a:gsLst>
              <a:gs pos="100000">
                <a:srgbClr val="FFFF27"/>
              </a:gs>
              <a:gs pos="100000">
                <a:schemeClr val="bg1"/>
              </a:gs>
              <a:gs pos="0">
                <a:schemeClr val="tx2"/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315119" y="4135426"/>
            <a:ext cx="716994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Группа 53</a:t>
            </a:r>
            <a:r>
              <a:rPr lang="en-US" sz="1600" b="1" dirty="0" smtClean="0">
                <a:solidFill>
                  <a:srgbClr val="1F497D"/>
                </a:solidFill>
                <a:latin typeface="Century Gothic" pitchFamily="34" charset="0"/>
              </a:rPr>
              <a:t>. </a:t>
            </a:r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Крепежные, </a:t>
            </a:r>
            <a:r>
              <a:rPr lang="ru-RU" sz="1600" b="1" dirty="0" err="1" smtClean="0">
                <a:solidFill>
                  <a:srgbClr val="1F497D"/>
                </a:solidFill>
                <a:latin typeface="Century Gothic" pitchFamily="34" charset="0"/>
              </a:rPr>
              <a:t>металлоскобяные</a:t>
            </a:r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 и абразивные изделия</a:t>
            </a:r>
          </a:p>
          <a:p>
            <a:endParaRPr lang="ru-RU" sz="1600" b="1" dirty="0">
              <a:solidFill>
                <a:srgbClr val="1F497D"/>
              </a:solidFill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Класс 5305 Винты и шурупы</a:t>
            </a:r>
          </a:p>
          <a:p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Класс 5306 Болты</a:t>
            </a:r>
          </a:p>
          <a:p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Класс 5307 Шпильки</a:t>
            </a:r>
          </a:p>
          <a:p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Класс 5310 Гайки, шайбы и шплинты</a:t>
            </a:r>
          </a:p>
          <a:p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Класс 5315 Гвозди и штифты</a:t>
            </a:r>
          </a:p>
          <a:p>
            <a:r>
              <a:rPr lang="ru-RU" sz="1600" b="1" dirty="0" smtClean="0">
                <a:solidFill>
                  <a:srgbClr val="1F497D"/>
                </a:solidFill>
                <a:latin typeface="Century Gothic" pitchFamily="34" charset="0"/>
              </a:rPr>
              <a:t>Класс 5320 Заклепки</a:t>
            </a:r>
          </a:p>
          <a:p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57" y="2586378"/>
            <a:ext cx="5043492" cy="15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0"/>
            <a:ext cx="1216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466725" y="1568450"/>
            <a:ext cx="10137775" cy="223043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4" name="Заголовок 3"/>
          <p:cNvSpPr>
            <a:spLocks/>
          </p:cNvSpPr>
          <p:nvPr/>
        </p:nvSpPr>
        <p:spPr bwMode="auto">
          <a:xfrm>
            <a:off x="5892800" y="4424363"/>
            <a:ext cx="61087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Хайруллин А.Ф.</a:t>
            </a:r>
            <a:b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Директор по развитию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PLM-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систем </a:t>
            </a:r>
            <a:b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ООО «Алмаз-Антей управленческое консультирование»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432" y="5726861"/>
            <a:ext cx="3552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109538" y="130175"/>
            <a:ext cx="27971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7967" y="315913"/>
            <a:ext cx="2254483" cy="101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236663"/>
            <a:ext cx="10664825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6" descr="1297160-03a9f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AutoShape 8" descr="1297160-03a9f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Oval 11"/>
          <p:cNvSpPr>
            <a:spLocks noChangeArrowheads="1"/>
          </p:cNvSpPr>
          <p:nvPr/>
        </p:nvSpPr>
        <p:spPr bwMode="auto">
          <a:xfrm>
            <a:off x="2701925" y="316388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61" name="AutoShape 14" descr="2d19509s-960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Oval 17"/>
          <p:cNvSpPr>
            <a:spLocks noChangeArrowheads="1"/>
          </p:cNvSpPr>
          <p:nvPr/>
        </p:nvSpPr>
        <p:spPr bwMode="auto">
          <a:xfrm>
            <a:off x="5910263" y="567848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63" name="Oval 19"/>
          <p:cNvSpPr>
            <a:spLocks noChangeArrowheads="1"/>
          </p:cNvSpPr>
          <p:nvPr/>
        </p:nvSpPr>
        <p:spPr bwMode="auto">
          <a:xfrm>
            <a:off x="2657475" y="2246313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64" name="Oval 20"/>
          <p:cNvSpPr>
            <a:spLocks noChangeArrowheads="1"/>
          </p:cNvSpPr>
          <p:nvPr/>
        </p:nvSpPr>
        <p:spPr bwMode="auto">
          <a:xfrm>
            <a:off x="3246438" y="290353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65" name="Oval 21"/>
          <p:cNvSpPr>
            <a:spLocks noChangeArrowheads="1"/>
          </p:cNvSpPr>
          <p:nvPr/>
        </p:nvSpPr>
        <p:spPr bwMode="auto">
          <a:xfrm>
            <a:off x="3074988" y="3503613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66" name="Oval 22"/>
          <p:cNvSpPr>
            <a:spLocks noChangeArrowheads="1"/>
          </p:cNvSpPr>
          <p:nvPr/>
        </p:nvSpPr>
        <p:spPr bwMode="auto">
          <a:xfrm>
            <a:off x="2903538" y="32321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67" name="Oval 23"/>
          <p:cNvSpPr>
            <a:spLocks noChangeArrowheads="1"/>
          </p:cNvSpPr>
          <p:nvPr/>
        </p:nvSpPr>
        <p:spPr bwMode="auto">
          <a:xfrm>
            <a:off x="3049588" y="332263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68" name="Oval 24"/>
          <p:cNvSpPr>
            <a:spLocks noChangeArrowheads="1"/>
          </p:cNvSpPr>
          <p:nvPr/>
        </p:nvSpPr>
        <p:spPr bwMode="auto">
          <a:xfrm>
            <a:off x="2906713" y="364013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69" name="Line 25"/>
          <p:cNvSpPr>
            <a:spLocks noChangeShapeType="1"/>
          </p:cNvSpPr>
          <p:nvPr/>
        </p:nvSpPr>
        <p:spPr bwMode="auto">
          <a:xfrm flipV="1">
            <a:off x="2709863" y="2314575"/>
            <a:ext cx="4762" cy="704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26"/>
          <p:cNvSpPr>
            <a:spLocks noChangeShapeType="1"/>
          </p:cNvSpPr>
          <p:nvPr/>
        </p:nvSpPr>
        <p:spPr bwMode="auto">
          <a:xfrm flipH="1" flipV="1">
            <a:off x="2706688" y="3035300"/>
            <a:ext cx="247650" cy="247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27"/>
          <p:cNvSpPr>
            <a:spLocks noChangeShapeType="1"/>
          </p:cNvSpPr>
          <p:nvPr/>
        </p:nvSpPr>
        <p:spPr bwMode="auto">
          <a:xfrm flipH="1" flipV="1">
            <a:off x="2708275" y="3036888"/>
            <a:ext cx="57150" cy="200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28"/>
          <p:cNvSpPr>
            <a:spLocks noChangeShapeType="1"/>
          </p:cNvSpPr>
          <p:nvPr/>
        </p:nvSpPr>
        <p:spPr bwMode="auto">
          <a:xfrm flipH="1">
            <a:off x="2724150" y="2971800"/>
            <a:ext cx="561975" cy="666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29"/>
          <p:cNvSpPr>
            <a:spLocks noChangeShapeType="1"/>
          </p:cNvSpPr>
          <p:nvPr/>
        </p:nvSpPr>
        <p:spPr bwMode="auto">
          <a:xfrm flipH="1" flipV="1">
            <a:off x="2720975" y="3040063"/>
            <a:ext cx="385763" cy="3476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Line 30"/>
          <p:cNvSpPr>
            <a:spLocks noChangeShapeType="1"/>
          </p:cNvSpPr>
          <p:nvPr/>
        </p:nvSpPr>
        <p:spPr bwMode="auto">
          <a:xfrm flipH="1" flipV="1">
            <a:off x="2717800" y="3041650"/>
            <a:ext cx="238125" cy="647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5" name="Line 31"/>
          <p:cNvSpPr>
            <a:spLocks noChangeShapeType="1"/>
          </p:cNvSpPr>
          <p:nvPr/>
        </p:nvSpPr>
        <p:spPr bwMode="auto">
          <a:xfrm flipH="1" flipV="1">
            <a:off x="2719388" y="3043238"/>
            <a:ext cx="428625" cy="5286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" name="Line 32"/>
          <p:cNvSpPr>
            <a:spLocks noChangeShapeType="1"/>
          </p:cNvSpPr>
          <p:nvPr/>
        </p:nvSpPr>
        <p:spPr bwMode="auto">
          <a:xfrm flipH="1" flipV="1">
            <a:off x="2716213" y="3049588"/>
            <a:ext cx="993775" cy="6746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" name="Line 33"/>
          <p:cNvSpPr>
            <a:spLocks noChangeShapeType="1"/>
          </p:cNvSpPr>
          <p:nvPr/>
        </p:nvSpPr>
        <p:spPr bwMode="auto">
          <a:xfrm flipH="1" flipV="1">
            <a:off x="2711450" y="3021013"/>
            <a:ext cx="3262313" cy="2724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" name="Text Box 34"/>
          <p:cNvSpPr txBox="1">
            <a:spLocks noChangeArrowheads="1"/>
          </p:cNvSpPr>
          <p:nvPr/>
        </p:nvSpPr>
        <p:spPr bwMode="auto">
          <a:xfrm>
            <a:off x="2705100" y="2176463"/>
            <a:ext cx="1255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Санкт-Петербург</a:t>
            </a:r>
          </a:p>
        </p:txBody>
      </p:sp>
      <p:sp>
        <p:nvSpPr>
          <p:cNvPr id="19479" name="Text Box 35"/>
          <p:cNvSpPr txBox="1">
            <a:spLocks noChangeArrowheads="1"/>
          </p:cNvSpPr>
          <p:nvPr/>
        </p:nvSpPr>
        <p:spPr bwMode="auto">
          <a:xfrm>
            <a:off x="5916613" y="5486400"/>
            <a:ext cx="1255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Новосибирск</a:t>
            </a:r>
          </a:p>
        </p:txBody>
      </p:sp>
      <p:sp>
        <p:nvSpPr>
          <p:cNvPr id="19480" name="Text Box 36"/>
          <p:cNvSpPr txBox="1">
            <a:spLocks noChangeArrowheads="1"/>
          </p:cNvSpPr>
          <p:nvPr/>
        </p:nvSpPr>
        <p:spPr bwMode="auto">
          <a:xfrm>
            <a:off x="3689350" y="3513138"/>
            <a:ext cx="1255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Екатеринбург</a:t>
            </a:r>
          </a:p>
        </p:txBody>
      </p:sp>
      <p:sp>
        <p:nvSpPr>
          <p:cNvPr id="19481" name="Text Box 37"/>
          <p:cNvSpPr txBox="1">
            <a:spLocks noChangeArrowheads="1"/>
          </p:cNvSpPr>
          <p:nvPr/>
        </p:nvSpPr>
        <p:spPr bwMode="auto">
          <a:xfrm>
            <a:off x="3271838" y="2747963"/>
            <a:ext cx="1255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Киров</a:t>
            </a:r>
          </a:p>
        </p:txBody>
      </p:sp>
      <p:sp>
        <p:nvSpPr>
          <p:cNvPr id="19482" name="Text Box 38"/>
          <p:cNvSpPr txBox="1">
            <a:spLocks noChangeArrowheads="1"/>
          </p:cNvSpPr>
          <p:nvPr/>
        </p:nvSpPr>
        <p:spPr bwMode="auto">
          <a:xfrm>
            <a:off x="3087688" y="3167063"/>
            <a:ext cx="1255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Йошкар-Ола</a:t>
            </a:r>
          </a:p>
        </p:txBody>
      </p:sp>
      <p:sp>
        <p:nvSpPr>
          <p:cNvPr id="19483" name="Text Box 39"/>
          <p:cNvSpPr txBox="1">
            <a:spLocks noChangeArrowheads="1"/>
          </p:cNvSpPr>
          <p:nvPr/>
        </p:nvSpPr>
        <p:spPr bwMode="auto">
          <a:xfrm>
            <a:off x="2851150" y="3027363"/>
            <a:ext cx="1477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Нижний Новгород</a:t>
            </a:r>
          </a:p>
        </p:txBody>
      </p:sp>
      <p:sp>
        <p:nvSpPr>
          <p:cNvPr id="19484" name="Text Box 40"/>
          <p:cNvSpPr txBox="1">
            <a:spLocks noChangeArrowheads="1"/>
          </p:cNvSpPr>
          <p:nvPr/>
        </p:nvSpPr>
        <p:spPr bwMode="auto">
          <a:xfrm>
            <a:off x="3071813" y="3568700"/>
            <a:ext cx="739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Казань</a:t>
            </a:r>
          </a:p>
        </p:txBody>
      </p:sp>
      <p:sp>
        <p:nvSpPr>
          <p:cNvPr id="19485" name="Text Box 41"/>
          <p:cNvSpPr txBox="1">
            <a:spLocks noChangeArrowheads="1"/>
          </p:cNvSpPr>
          <p:nvPr/>
        </p:nvSpPr>
        <p:spPr bwMode="auto">
          <a:xfrm>
            <a:off x="2111375" y="3670300"/>
            <a:ext cx="960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Ульяновск</a:t>
            </a:r>
          </a:p>
        </p:txBody>
      </p:sp>
      <p:sp>
        <p:nvSpPr>
          <p:cNvPr id="19486" name="Text Box 42"/>
          <p:cNvSpPr txBox="1">
            <a:spLocks noChangeArrowheads="1"/>
          </p:cNvSpPr>
          <p:nvPr/>
        </p:nvSpPr>
        <p:spPr bwMode="auto">
          <a:xfrm>
            <a:off x="2179638" y="3195638"/>
            <a:ext cx="777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Рязань</a:t>
            </a:r>
          </a:p>
        </p:txBody>
      </p:sp>
      <p:sp>
        <p:nvSpPr>
          <p:cNvPr id="19487" name="AutoShape 47" descr="almaz-antei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" name="Line 52"/>
          <p:cNvSpPr>
            <a:spLocks noChangeShapeType="1"/>
          </p:cNvSpPr>
          <p:nvPr/>
        </p:nvSpPr>
        <p:spPr bwMode="auto">
          <a:xfrm>
            <a:off x="2713038" y="3017838"/>
            <a:ext cx="709612" cy="390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9" name="Oval 53"/>
          <p:cNvSpPr>
            <a:spLocks noChangeArrowheads="1"/>
          </p:cNvSpPr>
          <p:nvPr/>
        </p:nvSpPr>
        <p:spPr bwMode="auto">
          <a:xfrm>
            <a:off x="3357563" y="3357563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90" name="Text Box 54"/>
          <p:cNvSpPr txBox="1">
            <a:spLocks noChangeArrowheads="1"/>
          </p:cNvSpPr>
          <p:nvPr/>
        </p:nvSpPr>
        <p:spPr bwMode="auto">
          <a:xfrm>
            <a:off x="3382963" y="3392488"/>
            <a:ext cx="922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rgbClr val="1F497D"/>
                </a:solidFill>
              </a:rPr>
              <a:t>Ижевск</a:t>
            </a:r>
          </a:p>
        </p:txBody>
      </p:sp>
      <p:sp>
        <p:nvSpPr>
          <p:cNvPr id="19491" name="TextBox 2"/>
          <p:cNvSpPr txBox="1">
            <a:spLocks noChangeArrowheads="1"/>
          </p:cNvSpPr>
          <p:nvPr/>
        </p:nvSpPr>
        <p:spPr bwMode="auto">
          <a:xfrm>
            <a:off x="5270500" y="1311275"/>
            <a:ext cx="65881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1F497D"/>
                </a:solidFill>
                <a:latin typeface="Century Gothic" pitchFamily="34" charset="0"/>
              </a:rPr>
              <a:t>40</a:t>
            </a:r>
            <a:r>
              <a:rPr lang="ru-RU" b="1">
                <a:solidFill>
                  <a:srgbClr val="1F497D"/>
                </a:solidFill>
              </a:rPr>
              <a:t> </a:t>
            </a:r>
            <a:r>
              <a:rPr lang="ru-RU" sz="3200" b="1">
                <a:solidFill>
                  <a:srgbClr val="1F497D"/>
                </a:solidFill>
                <a:latin typeface="Century Gothic" pitchFamily="34" charset="0"/>
              </a:rPr>
              <a:t>предприятий</a:t>
            </a:r>
            <a:r>
              <a:rPr lang="ru-RU" sz="3200" b="1">
                <a:solidFill>
                  <a:srgbClr val="1F497D"/>
                </a:solidFill>
              </a:rPr>
              <a:t> ИС Концерна</a:t>
            </a:r>
          </a:p>
          <a:p>
            <a:pPr algn="ctr"/>
            <a:r>
              <a:rPr lang="ru-RU" sz="3200" b="1">
                <a:solidFill>
                  <a:srgbClr val="1F497D"/>
                </a:solidFill>
              </a:rPr>
              <a:t>- </a:t>
            </a:r>
            <a:r>
              <a:rPr lang="ru-RU" sz="3200" b="1">
                <a:solidFill>
                  <a:srgbClr val="1F497D"/>
                </a:solidFill>
                <a:latin typeface="Century Gothic" pitchFamily="34" charset="0"/>
              </a:rPr>
              <a:t>пользовател</a:t>
            </a:r>
            <a:r>
              <a:rPr lang="ru-RU" sz="3200" b="1">
                <a:solidFill>
                  <a:srgbClr val="1F497D"/>
                </a:solidFill>
              </a:rPr>
              <a:t>и</a:t>
            </a:r>
            <a:r>
              <a:rPr lang="ru-RU" sz="3200" b="1">
                <a:solidFill>
                  <a:srgbClr val="1F497D"/>
                </a:solidFill>
                <a:latin typeface="Century Gothic" pitchFamily="34" charset="0"/>
              </a:rPr>
              <a:t> КАСУ НСИ</a:t>
            </a:r>
            <a:endParaRPr lang="ru-RU" sz="6600" b="1">
              <a:solidFill>
                <a:srgbClr val="1F497D"/>
              </a:solidFill>
              <a:latin typeface="Century Gothic" pitchFamily="34" charset="0"/>
            </a:endParaRPr>
          </a:p>
        </p:txBody>
      </p:sp>
      <p:grpSp>
        <p:nvGrpSpPr>
          <p:cNvPr id="19492" name="Group 53"/>
          <p:cNvGrpSpPr>
            <a:grpSpLocks/>
          </p:cNvGrpSpPr>
          <p:nvPr/>
        </p:nvGrpSpPr>
        <p:grpSpPr bwMode="auto">
          <a:xfrm>
            <a:off x="4645025" y="3076575"/>
            <a:ext cx="7848600" cy="3503613"/>
            <a:chOff x="1091" y="1130"/>
            <a:chExt cx="5126" cy="2289"/>
          </a:xfrm>
        </p:grpSpPr>
        <p:grpSp>
          <p:nvGrpSpPr>
            <p:cNvPr id="19502" name="Group 22"/>
            <p:cNvGrpSpPr>
              <a:grpSpLocks/>
            </p:cNvGrpSpPr>
            <p:nvPr/>
          </p:nvGrpSpPr>
          <p:grpSpPr bwMode="auto">
            <a:xfrm>
              <a:off x="4146" y="1879"/>
              <a:ext cx="954" cy="794"/>
              <a:chOff x="3295" y="2497"/>
              <a:chExt cx="960" cy="789"/>
            </a:xfrm>
          </p:grpSpPr>
          <p:pic>
            <p:nvPicPr>
              <p:cNvPr id="1954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95" y="2497"/>
                <a:ext cx="960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TextBox 56">
                <a:extLst/>
              </p:cNvPr>
              <p:cNvSpPr txBox="1"/>
              <p:nvPr/>
            </p:nvSpPr>
            <p:spPr>
              <a:xfrm>
                <a:off x="3380" y="3088"/>
                <a:ext cx="840" cy="198"/>
              </a:xfrm>
              <a:prstGeom prst="rect">
                <a:avLst/>
              </a:prstGeom>
              <a:noFill/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solidFill>
                      <a:srgbClr val="062F61"/>
                    </a:solidFill>
                    <a:latin typeface="+mj-lt"/>
                    <a:cs typeface="Arial" panose="020B0604020202020204" pitchFamily="34" charset="0"/>
                  </a:rPr>
                  <a:t>АСУ НСИ</a:t>
                </a:r>
              </a:p>
            </p:txBody>
          </p:sp>
        </p:grpSp>
        <p:grpSp>
          <p:nvGrpSpPr>
            <p:cNvPr id="19503" name="Group 23"/>
            <p:cNvGrpSpPr>
              <a:grpSpLocks/>
            </p:cNvGrpSpPr>
            <p:nvPr/>
          </p:nvGrpSpPr>
          <p:grpSpPr bwMode="auto">
            <a:xfrm>
              <a:off x="2208" y="1880"/>
              <a:ext cx="954" cy="783"/>
              <a:chOff x="329" y="2501"/>
              <a:chExt cx="960" cy="778"/>
            </a:xfrm>
          </p:grpSpPr>
          <p:pic>
            <p:nvPicPr>
              <p:cNvPr id="1953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9" y="2501"/>
                <a:ext cx="960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56">
                <a:extLst/>
              </p:cNvPr>
              <p:cNvSpPr txBox="1"/>
              <p:nvPr/>
            </p:nvSpPr>
            <p:spPr>
              <a:xfrm>
                <a:off x="387" y="3082"/>
                <a:ext cx="839" cy="197"/>
              </a:xfrm>
              <a:prstGeom prst="rect">
                <a:avLst/>
              </a:prstGeom>
              <a:noFill/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solidFill>
                      <a:srgbClr val="062F61"/>
                    </a:solidFill>
                    <a:latin typeface="+mj-lt"/>
                    <a:cs typeface="Arial" panose="020B0604020202020204" pitchFamily="34" charset="0"/>
                  </a:rPr>
                  <a:t>АСУ НСИ</a:t>
                </a:r>
              </a:p>
            </p:txBody>
          </p:sp>
        </p:grpSp>
        <p:pic>
          <p:nvPicPr>
            <p:cNvPr id="1950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4" y="2476"/>
              <a:ext cx="955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805" name="TextBox 56"/>
            <p:cNvSpPr txBox="1">
              <a:spLocks noChangeArrowheads="1"/>
            </p:cNvSpPr>
            <p:nvPr/>
          </p:nvSpPr>
          <p:spPr bwMode="auto">
            <a:xfrm>
              <a:off x="2436" y="3077"/>
              <a:ext cx="251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62F61"/>
                  </a:solidFill>
                  <a:latin typeface="+mj-lt"/>
                </a:rPr>
                <a:t>Единая система управления НСИ Холдинга</a:t>
              </a:r>
            </a:p>
          </p:txBody>
        </p:sp>
        <p:cxnSp>
          <p:nvCxnSpPr>
            <p:cNvPr id="19506" name="Соединитель: уступ 91"/>
            <p:cNvCxnSpPr>
              <a:cxnSpLocks/>
            </p:cNvCxnSpPr>
            <p:nvPr/>
          </p:nvCxnSpPr>
          <p:spPr bwMode="auto">
            <a:xfrm rot="16200000" flipH="1">
              <a:off x="2863" y="2476"/>
              <a:ext cx="162" cy="521"/>
            </a:xfrm>
            <a:prstGeom prst="bentConnector2">
              <a:avLst/>
            </a:prstGeom>
            <a:noFill/>
            <a:ln w="38100" cap="rnd" algn="ctr">
              <a:solidFill>
                <a:schemeClr val="tx2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19507" name="Соединитель: уступ 91"/>
            <p:cNvCxnSpPr>
              <a:cxnSpLocks/>
              <a:stCxn id="2" idx="2"/>
            </p:cNvCxnSpPr>
            <p:nvPr/>
          </p:nvCxnSpPr>
          <p:spPr bwMode="auto">
            <a:xfrm rot="5400000">
              <a:off x="4325" y="2499"/>
              <a:ext cx="153" cy="485"/>
            </a:xfrm>
            <a:prstGeom prst="bentConnector2">
              <a:avLst/>
            </a:prstGeom>
            <a:noFill/>
            <a:ln w="38100" cap="rnd" algn="ctr">
              <a:solidFill>
                <a:schemeClr val="tx2"/>
              </a:solidFill>
              <a:miter lim="800000"/>
              <a:headEnd type="arrow" w="med" len="med"/>
              <a:tailEnd/>
            </a:ln>
          </p:spPr>
        </p:cxnSp>
        <p:grpSp>
          <p:nvGrpSpPr>
            <p:cNvPr id="19508" name="Group 64"/>
            <p:cNvGrpSpPr>
              <a:grpSpLocks/>
            </p:cNvGrpSpPr>
            <p:nvPr/>
          </p:nvGrpSpPr>
          <p:grpSpPr bwMode="auto">
            <a:xfrm>
              <a:off x="1091" y="1130"/>
              <a:ext cx="2571" cy="789"/>
              <a:chOff x="1166" y="1065"/>
              <a:chExt cx="2571" cy="789"/>
            </a:xfrm>
          </p:grpSpPr>
          <p:grpSp>
            <p:nvGrpSpPr>
              <p:cNvPr id="19525" name="Group 23"/>
              <p:cNvGrpSpPr>
                <a:grpSpLocks/>
              </p:cNvGrpSpPr>
              <p:nvPr/>
            </p:nvGrpSpPr>
            <p:grpSpPr bwMode="auto">
              <a:xfrm>
                <a:off x="1166" y="1068"/>
                <a:ext cx="954" cy="784"/>
                <a:chOff x="329" y="2501"/>
                <a:chExt cx="960" cy="779"/>
              </a:xfrm>
            </p:grpSpPr>
            <p:pic>
              <p:nvPicPr>
                <p:cNvPr id="1953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" y="2501"/>
                  <a:ext cx="96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37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87" y="3082"/>
                  <a:ext cx="839" cy="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>
                    <a:solidFill>
                      <a:srgbClr val="062F61"/>
                    </a:solidFill>
                  </a:endParaRPr>
                </a:p>
              </p:txBody>
            </p:sp>
          </p:grpSp>
          <p:grpSp>
            <p:nvGrpSpPr>
              <p:cNvPr id="19526" name="Group 23"/>
              <p:cNvGrpSpPr>
                <a:grpSpLocks/>
              </p:cNvGrpSpPr>
              <p:nvPr/>
            </p:nvGrpSpPr>
            <p:grpSpPr bwMode="auto">
              <a:xfrm>
                <a:off x="1706" y="1071"/>
                <a:ext cx="954" cy="783"/>
                <a:chOff x="329" y="2501"/>
                <a:chExt cx="960" cy="778"/>
              </a:xfrm>
            </p:grpSpPr>
            <p:pic>
              <p:nvPicPr>
                <p:cNvPr id="19534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" y="2501"/>
                  <a:ext cx="96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35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88" y="3082"/>
                  <a:ext cx="83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>
                    <a:solidFill>
                      <a:srgbClr val="062F61"/>
                    </a:solidFill>
                  </a:endParaRPr>
                </a:p>
              </p:txBody>
            </p:sp>
          </p:grpSp>
          <p:grpSp>
            <p:nvGrpSpPr>
              <p:cNvPr id="19527" name="Group 23"/>
              <p:cNvGrpSpPr>
                <a:grpSpLocks/>
              </p:cNvGrpSpPr>
              <p:nvPr/>
            </p:nvGrpSpPr>
            <p:grpSpPr bwMode="auto">
              <a:xfrm>
                <a:off x="2249" y="1065"/>
                <a:ext cx="954" cy="784"/>
                <a:chOff x="329" y="2501"/>
                <a:chExt cx="960" cy="779"/>
              </a:xfrm>
            </p:grpSpPr>
            <p:pic>
              <p:nvPicPr>
                <p:cNvPr id="19532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" y="2501"/>
                  <a:ext cx="96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33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88" y="3082"/>
                  <a:ext cx="839" cy="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>
                    <a:solidFill>
                      <a:srgbClr val="062F61"/>
                    </a:solidFill>
                  </a:endParaRPr>
                </a:p>
              </p:txBody>
            </p:sp>
          </p:grpSp>
          <p:grpSp>
            <p:nvGrpSpPr>
              <p:cNvPr id="19528" name="Group 23"/>
              <p:cNvGrpSpPr>
                <a:grpSpLocks/>
              </p:cNvGrpSpPr>
              <p:nvPr/>
            </p:nvGrpSpPr>
            <p:grpSpPr bwMode="auto">
              <a:xfrm>
                <a:off x="2783" y="1069"/>
                <a:ext cx="954" cy="783"/>
                <a:chOff x="329" y="2501"/>
                <a:chExt cx="960" cy="778"/>
              </a:xfrm>
            </p:grpSpPr>
            <p:pic>
              <p:nvPicPr>
                <p:cNvPr id="19530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" y="2501"/>
                  <a:ext cx="96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31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88" y="3082"/>
                  <a:ext cx="83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>
                    <a:solidFill>
                      <a:srgbClr val="062F61"/>
                    </a:solidFill>
                  </a:endParaRPr>
                </a:p>
              </p:txBody>
            </p:sp>
          </p:grpSp>
          <p:sp>
            <p:nvSpPr>
              <p:cNvPr id="19529" name="TextBox 56"/>
              <p:cNvSpPr txBox="1">
                <a:spLocks noChangeArrowheads="1"/>
              </p:cNvSpPr>
              <p:nvPr/>
            </p:nvSpPr>
            <p:spPr bwMode="auto">
              <a:xfrm>
                <a:off x="1414" y="1585"/>
                <a:ext cx="210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>
                    <a:solidFill>
                      <a:srgbClr val="062F61"/>
                    </a:solidFill>
                  </a:rPr>
                  <a:t>Прикладные системы предприятия</a:t>
                </a:r>
              </a:p>
            </p:txBody>
          </p:sp>
        </p:grpSp>
        <p:grpSp>
          <p:nvGrpSpPr>
            <p:cNvPr id="19509" name="Group 78"/>
            <p:cNvGrpSpPr>
              <a:grpSpLocks/>
            </p:cNvGrpSpPr>
            <p:nvPr/>
          </p:nvGrpSpPr>
          <p:grpSpPr bwMode="auto">
            <a:xfrm>
              <a:off x="3646" y="1134"/>
              <a:ext cx="2571" cy="789"/>
              <a:chOff x="1166" y="1065"/>
              <a:chExt cx="2571" cy="789"/>
            </a:xfrm>
          </p:grpSpPr>
          <p:grpSp>
            <p:nvGrpSpPr>
              <p:cNvPr id="19512" name="Group 23"/>
              <p:cNvGrpSpPr>
                <a:grpSpLocks/>
              </p:cNvGrpSpPr>
              <p:nvPr/>
            </p:nvGrpSpPr>
            <p:grpSpPr bwMode="auto">
              <a:xfrm>
                <a:off x="1166" y="1068"/>
                <a:ext cx="954" cy="783"/>
                <a:chOff x="329" y="2501"/>
                <a:chExt cx="960" cy="778"/>
              </a:xfrm>
            </p:grpSpPr>
            <p:pic>
              <p:nvPicPr>
                <p:cNvPr id="19523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" y="2501"/>
                  <a:ext cx="96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24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87" y="3083"/>
                  <a:ext cx="83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>
                    <a:solidFill>
                      <a:srgbClr val="062F61"/>
                    </a:solidFill>
                  </a:endParaRPr>
                </a:p>
              </p:txBody>
            </p:sp>
          </p:grpSp>
          <p:grpSp>
            <p:nvGrpSpPr>
              <p:cNvPr id="19513" name="Group 23"/>
              <p:cNvGrpSpPr>
                <a:grpSpLocks/>
              </p:cNvGrpSpPr>
              <p:nvPr/>
            </p:nvGrpSpPr>
            <p:grpSpPr bwMode="auto">
              <a:xfrm>
                <a:off x="1706" y="1071"/>
                <a:ext cx="954" cy="783"/>
                <a:chOff x="329" y="2501"/>
                <a:chExt cx="960" cy="778"/>
              </a:xfrm>
            </p:grpSpPr>
            <p:pic>
              <p:nvPicPr>
                <p:cNvPr id="19521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" y="2501"/>
                  <a:ext cx="96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22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87" y="3083"/>
                  <a:ext cx="83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>
                    <a:solidFill>
                      <a:srgbClr val="062F61"/>
                    </a:solidFill>
                  </a:endParaRPr>
                </a:p>
              </p:txBody>
            </p:sp>
          </p:grpSp>
          <p:grpSp>
            <p:nvGrpSpPr>
              <p:cNvPr id="19514" name="Group 23"/>
              <p:cNvGrpSpPr>
                <a:grpSpLocks/>
              </p:cNvGrpSpPr>
              <p:nvPr/>
            </p:nvGrpSpPr>
            <p:grpSpPr bwMode="auto">
              <a:xfrm>
                <a:off x="2249" y="1065"/>
                <a:ext cx="954" cy="784"/>
                <a:chOff x="329" y="2501"/>
                <a:chExt cx="960" cy="779"/>
              </a:xfrm>
            </p:grpSpPr>
            <p:pic>
              <p:nvPicPr>
                <p:cNvPr id="19519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" y="2501"/>
                  <a:ext cx="96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20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88" y="3082"/>
                  <a:ext cx="839" cy="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>
                    <a:solidFill>
                      <a:srgbClr val="062F61"/>
                    </a:solidFill>
                  </a:endParaRPr>
                </a:p>
              </p:txBody>
            </p:sp>
          </p:grpSp>
          <p:grpSp>
            <p:nvGrpSpPr>
              <p:cNvPr id="19515" name="Group 23"/>
              <p:cNvGrpSpPr>
                <a:grpSpLocks/>
              </p:cNvGrpSpPr>
              <p:nvPr/>
            </p:nvGrpSpPr>
            <p:grpSpPr bwMode="auto">
              <a:xfrm>
                <a:off x="2783" y="1069"/>
                <a:ext cx="954" cy="783"/>
                <a:chOff x="329" y="2501"/>
                <a:chExt cx="960" cy="778"/>
              </a:xfrm>
            </p:grpSpPr>
            <p:pic>
              <p:nvPicPr>
                <p:cNvPr id="19517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29" y="2501"/>
                  <a:ext cx="960" cy="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18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388" y="3083"/>
                  <a:ext cx="83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>
                    <a:solidFill>
                      <a:srgbClr val="062F61"/>
                    </a:solidFill>
                  </a:endParaRPr>
                </a:p>
              </p:txBody>
            </p:sp>
          </p:grpSp>
          <p:sp>
            <p:nvSpPr>
              <p:cNvPr id="19516" name="TextBox 56"/>
              <p:cNvSpPr txBox="1">
                <a:spLocks noChangeArrowheads="1"/>
              </p:cNvSpPr>
              <p:nvPr/>
            </p:nvSpPr>
            <p:spPr bwMode="auto">
              <a:xfrm>
                <a:off x="1414" y="1584"/>
                <a:ext cx="210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>
                    <a:solidFill>
                      <a:srgbClr val="062F61"/>
                    </a:solidFill>
                  </a:rPr>
                  <a:t>Прикладные системы предприятия</a:t>
                </a:r>
              </a:p>
            </p:txBody>
          </p:sp>
        </p:grpSp>
        <p:cxnSp>
          <p:nvCxnSpPr>
            <p:cNvPr id="19510" name="Соединитель: уступ 91"/>
            <p:cNvCxnSpPr>
              <a:cxnSpLocks/>
            </p:cNvCxnSpPr>
            <p:nvPr/>
          </p:nvCxnSpPr>
          <p:spPr bwMode="auto">
            <a:xfrm rot="5400000">
              <a:off x="4997" y="2014"/>
              <a:ext cx="310" cy="104"/>
            </a:xfrm>
            <a:prstGeom prst="bentConnector2">
              <a:avLst/>
            </a:prstGeom>
            <a:noFill/>
            <a:ln w="38100" cap="rnd" algn="ctr">
              <a:solidFill>
                <a:schemeClr val="tx2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19511" name="Соединитель: уступ 91"/>
            <p:cNvCxnSpPr>
              <a:cxnSpLocks/>
            </p:cNvCxnSpPr>
            <p:nvPr/>
          </p:nvCxnSpPr>
          <p:spPr bwMode="auto">
            <a:xfrm rot="16200000" flipH="1">
              <a:off x="2002" y="2016"/>
              <a:ext cx="310" cy="102"/>
            </a:xfrm>
            <a:prstGeom prst="bentConnector2">
              <a:avLst/>
            </a:prstGeom>
            <a:noFill/>
            <a:ln w="38100" cap="rnd" algn="ctr">
              <a:solidFill>
                <a:schemeClr val="tx2"/>
              </a:solidFill>
              <a:miter lim="800000"/>
              <a:headEnd type="arrow" w="med" len="med"/>
              <a:tailEnd/>
            </a:ln>
          </p:spPr>
        </p:cxnSp>
      </p:grpSp>
      <p:sp>
        <p:nvSpPr>
          <p:cNvPr id="19493" name="Oval 12"/>
          <p:cNvSpPr>
            <a:spLocks noChangeArrowheads="1"/>
          </p:cNvSpPr>
          <p:nvPr/>
        </p:nvSpPr>
        <p:spPr bwMode="auto">
          <a:xfrm>
            <a:off x="2579688" y="2892425"/>
            <a:ext cx="258762" cy="255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94" name="Text Box 43"/>
          <p:cNvSpPr txBox="1">
            <a:spLocks noChangeArrowheads="1"/>
          </p:cNvSpPr>
          <p:nvPr/>
        </p:nvSpPr>
        <p:spPr bwMode="auto">
          <a:xfrm>
            <a:off x="1820863" y="2700338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1F497D"/>
                </a:solidFill>
              </a:rPr>
              <a:t>Москва</a:t>
            </a:r>
          </a:p>
        </p:txBody>
      </p:sp>
      <p:sp>
        <p:nvSpPr>
          <p:cNvPr id="19495" name="Oval 18"/>
          <p:cNvSpPr>
            <a:spLocks noChangeArrowheads="1"/>
          </p:cNvSpPr>
          <p:nvPr/>
        </p:nvSpPr>
        <p:spPr bwMode="auto">
          <a:xfrm>
            <a:off x="3633788" y="3641725"/>
            <a:ext cx="160337" cy="16351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96" name="Oval 12"/>
          <p:cNvSpPr>
            <a:spLocks noChangeArrowheads="1"/>
          </p:cNvSpPr>
          <p:nvPr/>
        </p:nvSpPr>
        <p:spPr bwMode="auto">
          <a:xfrm>
            <a:off x="304800" y="5154613"/>
            <a:ext cx="328613" cy="323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9497" name="Oval 18"/>
          <p:cNvSpPr>
            <a:spLocks noChangeArrowheads="1"/>
          </p:cNvSpPr>
          <p:nvPr/>
        </p:nvSpPr>
        <p:spPr bwMode="auto">
          <a:xfrm>
            <a:off x="271463" y="6021388"/>
            <a:ext cx="334962" cy="3460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31840" name="Text Box 43"/>
          <p:cNvSpPr txBox="1">
            <a:spLocks noChangeArrowheads="1"/>
          </p:cNvSpPr>
          <p:nvPr/>
        </p:nvSpPr>
        <p:spPr bwMode="auto">
          <a:xfrm>
            <a:off x="652463" y="5935663"/>
            <a:ext cx="3697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1F497D"/>
                </a:solidFill>
                <a:latin typeface="+mj-lt"/>
              </a:rPr>
              <a:t>Центр обработки НСИ в Екатеринбурге</a:t>
            </a:r>
          </a:p>
        </p:txBody>
      </p:sp>
      <p:sp>
        <p:nvSpPr>
          <p:cNvPr id="31841" name="Text Box 43"/>
          <p:cNvSpPr txBox="1">
            <a:spLocks noChangeArrowheads="1"/>
          </p:cNvSpPr>
          <p:nvPr/>
        </p:nvSpPr>
        <p:spPr bwMode="auto">
          <a:xfrm>
            <a:off x="649288" y="5065713"/>
            <a:ext cx="4291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1F497D"/>
                </a:solidFill>
                <a:latin typeface="+mj-lt"/>
              </a:rPr>
              <a:t>Центральная база данных КАСУ НСИ в Москве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2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3" y="255588"/>
            <a:ext cx="7108825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География распространения КАСУ НСИ</a:t>
            </a:r>
            <a:r>
              <a:rPr lang="ru-RU" sz="2800" dirty="0" smtClean="0">
                <a:latin typeface="Century Gothic (Заголовки)"/>
              </a:rPr>
              <a:t> </a:t>
            </a:r>
          </a:p>
        </p:txBody>
      </p:sp>
      <p:sp>
        <p:nvSpPr>
          <p:cNvPr id="8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Опыт организации единого пространства НСИ </a:t>
            </a:r>
            <a:br>
              <a:rPr lang="ru-RU" sz="2800" dirty="0" smtClean="0">
                <a:latin typeface="Century Gothic (Заголовки)"/>
                <a:cs typeface="Times New Roman" pitchFamily="18" charset="0"/>
              </a:rPr>
            </a:b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в Концерне ВКО «Алмаз-Антей»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Ключевые параметры системы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76338" y="1347788"/>
            <a:ext cx="41084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1F497D"/>
                </a:solidFill>
                <a:latin typeface="Century Gothic" pitchFamily="34" charset="0"/>
              </a:rPr>
              <a:t>40</a:t>
            </a:r>
            <a:r>
              <a:rPr lang="ru-RU" sz="66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b="1" dirty="0">
                <a:solidFill>
                  <a:srgbClr val="1F497D"/>
                </a:solidFill>
                <a:latin typeface="Century Gothic" pitchFamily="34" charset="0"/>
              </a:rPr>
              <a:t>предприятий</a:t>
            </a:r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ru-RU" sz="3200" b="1" dirty="0">
                <a:solidFill>
                  <a:srgbClr val="1F497D"/>
                </a:solidFill>
                <a:latin typeface="Century Gothic" pitchFamily="34" charset="0"/>
              </a:rPr>
              <a:t>		 </a:t>
            </a:r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ru-RU" sz="3200" b="1" dirty="0">
                <a:solidFill>
                  <a:srgbClr val="1F497D"/>
                </a:solidFill>
                <a:latin typeface="Century Gothic" pitchFamily="34" charset="0"/>
              </a:rPr>
              <a:t>абонентов</a:t>
            </a:r>
            <a:endParaRPr lang="ru-RU" sz="66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06513" y="3438525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1F497D"/>
                </a:solidFill>
                <a:latin typeface="Century Gothic" pitchFamily="34" charset="0"/>
              </a:rPr>
              <a:t>&gt;</a:t>
            </a:r>
            <a:r>
              <a:rPr lang="ru-RU" sz="2000" b="1">
                <a:solidFill>
                  <a:srgbClr val="1F497D"/>
                </a:solidFill>
                <a:latin typeface="Century Gothic" pitchFamily="34" charset="0"/>
              </a:rPr>
              <a:t> 1 млн. объектов НСИ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4191000"/>
            <a:ext cx="5476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396163" y="3449638"/>
            <a:ext cx="3756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около 1</a:t>
            </a:r>
            <a:r>
              <a:rPr lang="en-US" sz="2000" b="1" dirty="0">
                <a:solidFill>
                  <a:srgbClr val="1F497D"/>
                </a:solidFill>
                <a:latin typeface="Century Gothic" pitchFamily="34" charset="0"/>
              </a:rPr>
              <a:t>,5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 млн. заявок на проверку НСИ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113" y="4156075"/>
            <a:ext cx="4841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473950" y="1362075"/>
            <a:ext cx="4718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1F497D"/>
                </a:solidFill>
                <a:latin typeface="Century Gothic" pitchFamily="34" charset="0"/>
              </a:rPr>
              <a:t>&gt;</a:t>
            </a:r>
            <a:r>
              <a:rPr lang="ru-RU" sz="2000" b="1">
                <a:solidFill>
                  <a:srgbClr val="1F497D"/>
                </a:solidFill>
                <a:latin typeface="Century Gothic" pitchFamily="34" charset="0"/>
              </a:rPr>
              <a:t> 40 тыс. документов в библиотеке НТД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380288" y="2035175"/>
            <a:ext cx="447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Century Gothic" pitchFamily="34" charset="0"/>
              </a:rPr>
              <a:t>&gt;15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млн. правил обработки в основе </a:t>
            </a:r>
            <a:r>
              <a:rPr lang="ru-RU" sz="2000" b="1" dirty="0" err="1">
                <a:solidFill>
                  <a:srgbClr val="1F497D"/>
                </a:solidFill>
                <a:latin typeface="Century Gothic" pitchFamily="34" charset="0"/>
              </a:rPr>
              <a:t>нейросети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 системы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396163" y="2727325"/>
            <a:ext cx="4878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1F497D"/>
                </a:solidFill>
                <a:latin typeface="Century Gothic" pitchFamily="34" charset="0"/>
              </a:rPr>
              <a:t>&gt;</a:t>
            </a:r>
            <a:r>
              <a:rPr lang="ru-RU" sz="2000" b="1">
                <a:solidFill>
                  <a:srgbClr val="1F497D"/>
                </a:solidFill>
                <a:latin typeface="Century Gothic" pitchFamily="34" charset="0"/>
              </a:rPr>
              <a:t> 30% заявок обрабатываются в автоматическом режиме (3-6 сек.)</a:t>
            </a:r>
          </a:p>
        </p:txBody>
      </p:sp>
      <p:pic>
        <p:nvPicPr>
          <p:cNvPr id="14" name="Picture 49" descr="dos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1511300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9" descr="dos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2147888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9" descr="dos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2800350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 descr="dos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3536950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9" descr="dos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050" y="3349625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7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4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ГОСТ Р 2.820-2022 ЕСКД. Нормативно-справочная информация. </a:t>
            </a:r>
            <a:br>
              <a:rPr lang="ru-RU" sz="2800" dirty="0" smtClean="0">
                <a:latin typeface="Century Gothic (Заголовки)"/>
                <a:cs typeface="Times New Roman" pitchFamily="18" charset="0"/>
              </a:rPr>
            </a:b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Общие положения 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534285" y="1209676"/>
            <a:ext cx="3552939" cy="5238749"/>
            <a:chOff x="7437158" y="1074045"/>
            <a:chExt cx="3552939" cy="523874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7158" y="1074045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3358" y="1169295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9083" y="1293120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797888" y="1428751"/>
            <a:ext cx="7497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Основные понятия (НСИ, Объект НСИ, Управление НСИ)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797888" y="1933576"/>
            <a:ext cx="7497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Перечень типов о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бъектов НСИ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797888" y="2505076"/>
            <a:ext cx="7497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Группы данных определяющих свойства объектов НСИ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797888" y="3076576"/>
            <a:ext cx="7497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Уровни управления НСИ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797888" y="3614708"/>
            <a:ext cx="74976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Общие требования к представлению и сопровождению НСИ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797888" y="4460616"/>
            <a:ext cx="74976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Структура идентификатора объекта НСИ для связи между информационными системами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797887" y="5320782"/>
            <a:ext cx="7497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Система классификации объектов НСИ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pic>
        <p:nvPicPr>
          <p:cNvPr id="30" name="Picture 49" descr="do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131" y="1343086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9" descr="do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49" y="1851880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9" descr="do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49" y="2419533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9" descr="do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550" y="3009931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9" descr="do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99" y="3655936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9" descr="do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417" y="4571671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9" descr="do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417" y="5239448"/>
            <a:ext cx="522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7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5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Структура идентификатора объекта НСИ для связи между информационными системами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54988" y="1403091"/>
            <a:ext cx="6555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XXXX</a:t>
            </a:r>
            <a:r>
              <a:rPr lang="ru-RU" sz="3200" b="1" dirty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YYYY</a:t>
            </a:r>
            <a:r>
              <a:rPr lang="ru-RU" sz="3200" b="1" dirty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ZZZZZZZZZQ</a:t>
            </a:r>
            <a:endParaRPr lang="ru-RU" sz="32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35987" y="2144709"/>
            <a:ext cx="8755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XXXX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en-US" sz="20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группа и класс предметов снабжения в соответствии с 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ЕК 001-2020 (Единый кодификатор предметов снабжения для государственных нужд) 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835987" y="3299753"/>
            <a:ext cx="8755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YYYY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 -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четырехзначный 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код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организации управляющей АСУ НСИ, по кодификатору организаций-разработчиков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35984" y="4174965"/>
            <a:ext cx="86794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ZZZZZZZZZ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 -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порядковый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номер объекта НСИ в системе АСУ НСИ вне зависимости от группы и класса предмета снабжения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35984" y="5022232"/>
            <a:ext cx="86794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Q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 – контрольное число для автоматического контроля </a:t>
            </a:r>
            <a:r>
              <a:rPr lang="ru-RU" sz="2000" b="1" dirty="0" err="1" smtClean="0">
                <a:solidFill>
                  <a:srgbClr val="1F497D"/>
                </a:solidFill>
                <a:latin typeface="Century Gothic" pitchFamily="34" charset="0"/>
              </a:rPr>
              <a:t>валидности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 идентификатора 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9734550" y="1306812"/>
            <a:ext cx="2257424" cy="3189810"/>
            <a:chOff x="7437158" y="1074045"/>
            <a:chExt cx="3552939" cy="523874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7158" y="1074045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3358" y="1169295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9083" y="1293120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090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6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Взаимосвязь с системой каталогизации предметов снабжения для федеральных государственных нужд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188" y="1132314"/>
            <a:ext cx="6555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XXXX</a:t>
            </a:r>
            <a:r>
              <a:rPr lang="ru-RU" sz="3200" b="1" dirty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YYYY</a:t>
            </a:r>
            <a:r>
              <a:rPr lang="ru-RU" sz="3200" b="1" dirty="0">
                <a:solidFill>
                  <a:srgbClr val="1F497D"/>
                </a:solidFill>
                <a:latin typeface="Century Gothic" pitchFamily="34" charset="0"/>
              </a:rPr>
              <a:t>-</a:t>
            </a:r>
            <a:r>
              <a:rPr lang="en-US" sz="3200" b="1" dirty="0">
                <a:solidFill>
                  <a:srgbClr val="1F497D"/>
                </a:solidFill>
                <a:latin typeface="Century Gothic" pitchFamily="34" charset="0"/>
              </a:rPr>
              <a:t>ZZZZZZZZZQ</a:t>
            </a:r>
            <a:endParaRPr lang="ru-RU" sz="32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3" y="1889362"/>
            <a:ext cx="4121258" cy="48695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5320" y="2179320"/>
            <a:ext cx="1783080" cy="10668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87680" y="1645920"/>
            <a:ext cx="335280" cy="58674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896" y="2003265"/>
            <a:ext cx="6058263" cy="444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Стрелка вправо 13"/>
          <p:cNvSpPr/>
          <p:nvPr/>
        </p:nvSpPr>
        <p:spPr>
          <a:xfrm>
            <a:off x="4732020" y="3611880"/>
            <a:ext cx="94488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804896" y="1155768"/>
            <a:ext cx="6058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Стандартное описание объекта </a:t>
            </a:r>
          </a:p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по ГОСТ Р 2.820-2022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ntiplagiat-killer.com/o130/oformlenie-chertezh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054995"/>
            <a:ext cx="12087224" cy="80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72445"/>
            <a:ext cx="12182727" cy="63237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7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Взаимосвязь с  ЕСКД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18258" y="1636089"/>
            <a:ext cx="10755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Century Gothic" pitchFamily="34" charset="0"/>
              </a:rPr>
              <a:t>ГОСТ Р 2.005-20ХХ ЕСКД. Термины и определения</a:t>
            </a:r>
            <a:endParaRPr lang="ru-RU" sz="28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18258" y="3153898"/>
            <a:ext cx="10806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Century Gothic" pitchFamily="34" charset="0"/>
              </a:rPr>
              <a:t>ГОСТ Р 2.104-2022 ЕСКД. Основные надписи</a:t>
            </a:r>
            <a:endParaRPr lang="ru-RU" sz="28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718258" y="3975750"/>
            <a:ext cx="9400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Century Gothic" pitchFamily="34" charset="0"/>
              </a:rPr>
              <a:t>ГОСТ Р 2.106-2019 ЕСКД. Текстовые документы</a:t>
            </a:r>
            <a:endParaRPr lang="ru-RU" sz="28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718258" y="4797602"/>
            <a:ext cx="11169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Century Gothic" pitchFamily="34" charset="0"/>
              </a:rPr>
              <a:t>ГОСТ Р 2.109-2022 ЕСКД. Чертежи. Основные требования</a:t>
            </a:r>
            <a:endParaRPr lang="ru-RU" sz="28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747087" y="2366367"/>
            <a:ext cx="11303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Century Gothic" pitchFamily="34" charset="0"/>
              </a:rPr>
              <a:t>ГОСТ Р 2.102-2022 ЕСКД. Виды </a:t>
            </a:r>
            <a:r>
              <a:rPr lang="ru-RU" sz="2800" b="1" dirty="0" smtClean="0">
                <a:solidFill>
                  <a:srgbClr val="1F497D"/>
                </a:solidFill>
                <a:latin typeface="Century Gothic" pitchFamily="34" charset="0"/>
              </a:rPr>
              <a:t>и комплектность КД</a:t>
            </a:r>
            <a:endParaRPr lang="ru-RU" sz="28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8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Стандартизация обозначений стандартных изделий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972" y="1771650"/>
            <a:ext cx="5576881" cy="2767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52" y="1916802"/>
            <a:ext cx="4702629" cy="3502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2" y="5792789"/>
            <a:ext cx="5806082" cy="655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0" y="5372132"/>
            <a:ext cx="5105400" cy="1171084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6971" y="1189785"/>
            <a:ext cx="5961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ГОСТ Р ИСО 8991-2011. </a:t>
            </a:r>
            <a:endParaRPr lang="ru-RU" sz="2000" b="1" dirty="0" smtClean="0">
              <a:solidFill>
                <a:srgbClr val="1F497D"/>
              </a:solidFill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Изделия 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крепежные. Система обозначений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230937" y="1235378"/>
            <a:ext cx="596106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ГОСТ 1147-80. </a:t>
            </a:r>
            <a:endParaRPr lang="ru-RU" sz="2000" b="1" dirty="0" smtClean="0">
              <a:solidFill>
                <a:srgbClr val="1F497D"/>
              </a:solidFill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Шурупы</a:t>
            </a:r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. Общие технические условия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6230936" y="4633489"/>
            <a:ext cx="596106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  <a:latin typeface="Century Gothic" pitchFamily="34" charset="0"/>
              </a:rPr>
              <a:t>ГОСТ 1146-80. Шурупы с полупотайной головкой. Конструкция и размеры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01597" y="3324224"/>
            <a:ext cx="752001" cy="4857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325596" y="3322074"/>
            <a:ext cx="752001" cy="4857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633E-3B05-49FE-8648-8BC339F6ADEF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 dirty="0">
              <a:latin typeface="+mj-lt"/>
            </a:endParaRPr>
          </a:p>
        </p:txBody>
      </p:sp>
      <p:sp>
        <p:nvSpPr>
          <p:cNvPr id="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0662" y="198438"/>
            <a:ext cx="9977438" cy="647700"/>
          </a:xfrm>
          <a:solidFill>
            <a:schemeClr val="tx2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Century Gothic (Заголовки)"/>
                <a:cs typeface="Times New Roman" pitchFamily="18" charset="0"/>
              </a:rPr>
              <a:t>Предложения в протокол заседания ТК 482 </a:t>
            </a:r>
            <a:endParaRPr lang="ru-RU" sz="2800" dirty="0">
              <a:latin typeface="Century Gothic (Заголовки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96838"/>
            <a:ext cx="1939924" cy="875607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126158" y="2563431"/>
            <a:ext cx="5961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  <a:latin typeface="Century Gothic" pitchFamily="34" charset="0"/>
              </a:rPr>
              <a:t>ГОСТ Р </a:t>
            </a:r>
            <a:r>
              <a:rPr lang="ru-RU" b="1" dirty="0" smtClean="0">
                <a:solidFill>
                  <a:srgbClr val="1F497D"/>
                </a:solidFill>
                <a:latin typeface="Century Gothic" pitchFamily="34" charset="0"/>
              </a:rPr>
              <a:t>2.821-20ХХ </a:t>
            </a:r>
          </a:p>
          <a:p>
            <a:r>
              <a:rPr lang="ru-RU" b="1" dirty="0" smtClean="0">
                <a:solidFill>
                  <a:srgbClr val="1F497D"/>
                </a:solidFill>
                <a:latin typeface="Century Gothic" pitchFamily="34" charset="0"/>
              </a:rPr>
              <a:t>ЕСКД. Стандартные форматы описания объектов НСИ. </a:t>
            </a:r>
            <a:r>
              <a:rPr lang="ru-RU" b="1" dirty="0">
                <a:solidFill>
                  <a:srgbClr val="1F497D"/>
                </a:solidFill>
                <a:latin typeface="Century Gothic" pitchFamily="34" charset="0"/>
              </a:rPr>
              <a:t>Требования, порядок разработки и ведения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126161" y="4060680"/>
            <a:ext cx="5961063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  <a:latin typeface="Century Gothic" pitchFamily="34" charset="0"/>
              </a:rPr>
              <a:t>ГОСТ Р </a:t>
            </a:r>
            <a:r>
              <a:rPr lang="ru-RU" b="1" dirty="0" smtClean="0">
                <a:solidFill>
                  <a:srgbClr val="1F497D"/>
                </a:solidFill>
                <a:latin typeface="Century Gothic" pitchFamily="34" charset="0"/>
              </a:rPr>
              <a:t>2.822-20ХХ </a:t>
            </a:r>
            <a:endParaRPr lang="ru-RU" b="1" dirty="0">
              <a:solidFill>
                <a:srgbClr val="1F497D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rgbClr val="1F497D"/>
                </a:solidFill>
                <a:latin typeface="Century Gothic" pitchFamily="34" charset="0"/>
              </a:rPr>
              <a:t>ЕСКД</a:t>
            </a:r>
            <a:r>
              <a:rPr lang="ru-RU" b="1" dirty="0">
                <a:solidFill>
                  <a:srgbClr val="1F497D"/>
                </a:solidFill>
                <a:latin typeface="Century Gothic" pitchFamily="34" charset="0"/>
              </a:rPr>
              <a:t>. </a:t>
            </a:r>
            <a:r>
              <a:rPr lang="ru-RU" b="1" dirty="0" smtClean="0">
                <a:solidFill>
                  <a:srgbClr val="1F497D"/>
                </a:solidFill>
                <a:latin typeface="Century Gothic" pitchFamily="34" charset="0"/>
              </a:rPr>
              <a:t>Межсистемный </a:t>
            </a:r>
            <a:r>
              <a:rPr lang="ru-RU" b="1" dirty="0">
                <a:solidFill>
                  <a:srgbClr val="1F497D"/>
                </a:solidFill>
                <a:latin typeface="Century Gothic" pitchFamily="34" charset="0"/>
              </a:rPr>
              <a:t>обмен </a:t>
            </a:r>
            <a:r>
              <a:rPr lang="ru-RU" b="1" dirty="0" smtClean="0">
                <a:solidFill>
                  <a:srgbClr val="1F497D"/>
                </a:solidFill>
                <a:latin typeface="Century Gothic" pitchFamily="34" charset="0"/>
              </a:rPr>
              <a:t>нормативно-справочной-информацией. </a:t>
            </a:r>
            <a:r>
              <a:rPr lang="ru-RU" b="1" dirty="0">
                <a:solidFill>
                  <a:srgbClr val="1F497D"/>
                </a:solidFill>
                <a:latin typeface="Century Gothic" pitchFamily="34" charset="0"/>
              </a:rPr>
              <a:t>Общие требования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42900" y="2563431"/>
            <a:ext cx="2733674" cy="4010025"/>
            <a:chOff x="7437158" y="1074045"/>
            <a:chExt cx="3552939" cy="523874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7158" y="1074045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3358" y="1169295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9083" y="1293120"/>
              <a:ext cx="3391014" cy="501967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126157" y="5354746"/>
            <a:ext cx="59610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………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4192581" y="3623567"/>
            <a:ext cx="81756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endParaRPr lang="ru-RU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20662" y="1158182"/>
            <a:ext cx="115617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  <a:latin typeface="Century Gothic" pitchFamily="34" charset="0"/>
              </a:rPr>
              <a:t>1. </a:t>
            </a:r>
            <a:r>
              <a:rPr lang="ru-RU" sz="2000" b="1" dirty="0" smtClean="0">
                <a:solidFill>
                  <a:srgbClr val="1F497D"/>
                </a:solidFill>
                <a:latin typeface="Century Gothic" pitchFamily="34" charset="0"/>
              </a:rPr>
              <a:t>Включить в план работы ТК 482 на 2023 год разработку серии стандартов, регламентирующих управление и использование нормативно-справочной информации</a:t>
            </a:r>
            <a:endParaRPr lang="ru-RU" sz="20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/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10600</TotalTime>
  <Words>568</Words>
  <Application>Microsoft Office PowerPoint</Application>
  <PresentationFormat>Широкоэкранный</PresentationFormat>
  <Paragraphs>119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Century Gothic (Заголовки)</vt:lpstr>
      <vt:lpstr>Palatino Linotype</vt:lpstr>
      <vt:lpstr>Times New Roman</vt:lpstr>
      <vt:lpstr>Метрополия</vt:lpstr>
      <vt:lpstr>Управление нормативно-справочной информацией</vt:lpstr>
      <vt:lpstr>География распространения КАСУ НСИ </vt:lpstr>
      <vt:lpstr>Ключевые параметры системы</vt:lpstr>
      <vt:lpstr>ГОСТ Р 2.820-2022 ЕСКД. Нормативно-справочная информация.  Общие положения </vt:lpstr>
      <vt:lpstr>Структура идентификатора объекта НСИ для связи между информационными системами</vt:lpstr>
      <vt:lpstr>Взаимосвязь с системой каталогизации предметов снабжения для федеральных государственных нужд</vt:lpstr>
      <vt:lpstr>Взаимосвязь с  ЕСКД</vt:lpstr>
      <vt:lpstr>Стандартизация обозначений стандартных изделий</vt:lpstr>
      <vt:lpstr>Предложения в протокол заседания ТК 482 </vt:lpstr>
      <vt:lpstr>Предложения в протокол заседания ТК 482 </vt:lpstr>
      <vt:lpstr>Предложения в протокол заседания ТК 482 </vt:lpstr>
      <vt:lpstr>Предложения в протокол заседания ТК 482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Вячеславович Габуев</dc:creator>
  <cp:lastModifiedBy>Алексей Фаильевич Хайруллин</cp:lastModifiedBy>
  <cp:revision>858</cp:revision>
  <cp:lastPrinted>2019-10-16T12:28:57Z</cp:lastPrinted>
  <dcterms:created xsi:type="dcterms:W3CDTF">2019-09-20T07:55:04Z</dcterms:created>
  <dcterms:modified xsi:type="dcterms:W3CDTF">2022-10-17T04:32:33Z</dcterms:modified>
</cp:coreProperties>
</file>